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sldIdLst>
    <p:sldId id="256" r:id="rId2"/>
    <p:sldId id="472" r:id="rId3"/>
    <p:sldId id="257" r:id="rId4"/>
    <p:sldId id="441" r:id="rId5"/>
    <p:sldId id="260" r:id="rId6"/>
    <p:sldId id="442" r:id="rId7"/>
    <p:sldId id="357" r:id="rId8"/>
    <p:sldId id="443" r:id="rId9"/>
    <p:sldId id="358" r:id="rId10"/>
    <p:sldId id="444" r:id="rId11"/>
    <p:sldId id="406" r:id="rId12"/>
    <p:sldId id="445" r:id="rId13"/>
    <p:sldId id="396" r:id="rId14"/>
    <p:sldId id="446" r:id="rId15"/>
    <p:sldId id="404" r:id="rId16"/>
    <p:sldId id="447" r:id="rId17"/>
    <p:sldId id="394" r:id="rId18"/>
    <p:sldId id="448" r:id="rId19"/>
    <p:sldId id="405" r:id="rId20"/>
    <p:sldId id="449" r:id="rId21"/>
    <p:sldId id="401" r:id="rId22"/>
    <p:sldId id="450" r:id="rId23"/>
    <p:sldId id="419" r:id="rId24"/>
    <p:sldId id="451" r:id="rId25"/>
    <p:sldId id="421" r:id="rId26"/>
    <p:sldId id="452" r:id="rId27"/>
    <p:sldId id="398" r:id="rId28"/>
    <p:sldId id="453" r:id="rId29"/>
    <p:sldId id="407" r:id="rId30"/>
    <p:sldId id="454" r:id="rId31"/>
    <p:sldId id="400" r:id="rId32"/>
    <p:sldId id="455" r:id="rId33"/>
    <p:sldId id="408" r:id="rId34"/>
    <p:sldId id="456" r:id="rId35"/>
    <p:sldId id="402" r:id="rId36"/>
    <p:sldId id="457" r:id="rId37"/>
    <p:sldId id="409" r:id="rId38"/>
    <p:sldId id="458" r:id="rId39"/>
    <p:sldId id="423" r:id="rId40"/>
    <p:sldId id="459" r:id="rId41"/>
    <p:sldId id="425" r:id="rId42"/>
    <p:sldId id="460" r:id="rId43"/>
    <p:sldId id="426" r:id="rId44"/>
    <p:sldId id="461" r:id="rId45"/>
    <p:sldId id="403" r:id="rId46"/>
    <p:sldId id="462" r:id="rId47"/>
    <p:sldId id="429" r:id="rId48"/>
    <p:sldId id="463" r:id="rId49"/>
    <p:sldId id="431" r:id="rId50"/>
    <p:sldId id="464" r:id="rId51"/>
    <p:sldId id="410" r:id="rId52"/>
    <p:sldId id="465" r:id="rId53"/>
    <p:sldId id="395" r:id="rId54"/>
    <p:sldId id="466" r:id="rId55"/>
    <p:sldId id="411" r:id="rId56"/>
    <p:sldId id="467" r:id="rId57"/>
    <p:sldId id="397" r:id="rId58"/>
    <p:sldId id="468" r:id="rId59"/>
    <p:sldId id="412" r:id="rId60"/>
    <p:sldId id="469" r:id="rId61"/>
    <p:sldId id="399" r:id="rId62"/>
    <p:sldId id="470" r:id="rId63"/>
    <p:sldId id="415" r:id="rId64"/>
    <p:sldId id="471" r:id="rId65"/>
    <p:sldId id="417" r:id="rId66"/>
    <p:sldId id="440" r:id="rId67"/>
    <p:sldId id="418" r:id="rId68"/>
    <p:sldId id="439" r:id="rId69"/>
    <p:sldId id="433" r:id="rId70"/>
    <p:sldId id="438" r:id="rId71"/>
    <p:sldId id="328" r:id="rId72"/>
    <p:sldId id="437" r:id="rId73"/>
    <p:sldId id="384" r:id="rId74"/>
    <p:sldId id="436" r:id="rId75"/>
    <p:sldId id="385" r:id="rId76"/>
    <p:sldId id="434" r:id="rId77"/>
    <p:sldId id="386" r:id="rId78"/>
    <p:sldId id="435" r:id="rId79"/>
  </p:sldIdLst>
  <p:sldSz cx="7559675" cy="5327650"/>
  <p:notesSz cx="6858000" cy="9144000"/>
  <p:embeddedFontLst>
    <p:embeddedFont>
      <p:font typeface="Calibri" panose="020F0502020204030204" pitchFamily="34" charset="0"/>
      <p:regular r:id="rId81"/>
      <p:bold r:id="rId82"/>
      <p:italic r:id="rId83"/>
      <p:boldItalic r:id="rId84"/>
    </p:embeddedFont>
    <p:embeddedFont>
      <p:font typeface="Calibri Light" panose="020F0302020204030204" pitchFamily="34" charset="0"/>
      <p:regular r:id="rId85"/>
      <p:italic r:id="rId86"/>
    </p:embeddedFont>
    <p:embeddedFont>
      <p:font typeface="Marvel" pitchFamily="2" charset="0"/>
      <p:regular r:id="rId87"/>
    </p:embeddedFont>
    <p:embeddedFont>
      <p:font typeface="Noto Sans Mono CJK TC Bold" panose="020B0500000000000000" pitchFamily="34" charset="-128"/>
      <p:bold r:id="rId88"/>
    </p:embeddedFont>
    <p:embeddedFont>
      <p:font typeface="Noto Sans Mono CJK TC Regular" panose="020B0500000000000000" pitchFamily="34" charset="-128"/>
      <p:regular r:id="rId89"/>
    </p:embeddedFont>
    <p:embeddedFont>
      <p:font typeface="Ubuntu" panose="020B0504030602030204" pitchFamily="34" charset="0"/>
      <p:regular r:id="rId90"/>
      <p:bold r:id="rId91"/>
      <p:italic r:id="rId92"/>
      <p:boldItalic r:id="rId93"/>
    </p:embeddedFont>
    <p:embeddedFont>
      <p:font typeface="Ubuntu Light" panose="020B0304030602030204" pitchFamily="34" charset="0"/>
      <p:regular r:id="rId94"/>
      <p:italic r:id="rId95"/>
    </p:embeddedFont>
    <p:embeddedFont>
      <p:font typeface="WLM Carton" pitchFamily="2" charset="0"/>
      <p:regular r:id="rId9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18"/>
    <p:restoredTop sz="96327"/>
  </p:normalViewPr>
  <p:slideViewPr>
    <p:cSldViewPr snapToGrid="0" snapToObjects="1">
      <p:cViewPr>
        <p:scale>
          <a:sx n="124" d="100"/>
          <a:sy n="124" d="100"/>
        </p:scale>
        <p:origin x="1600" y="292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12:42:23.533"/>
    </inkml:context>
    <inkml:brush xml:id="br0">
      <inkml:brushProperty name="width" value="0.05" units="cm"/>
      <inkml:brushProperty name="height" value="0.05" units="cm"/>
    </inkml:brush>
  </inkml:definitions>
  <inkml:trace contextRef="#ctx0" brushRef="#br0">18 36 511,'0'0'0,"-3"-7"0,-1-1 0,0 0 512,1 2 96,3 6 32,-4-7 0,4 7-512,0 0-128,0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1/18/21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4107215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1/18/21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1/18/21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1/18/21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1/18/21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1/18/21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1/18/21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68CDFC0-27C0-9C4E-B8F0-0814E11F6823}"/>
              </a:ext>
            </a:extLst>
          </p:cNvPr>
          <p:cNvSpPr/>
          <p:nvPr userDrawn="1"/>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descr="A picture containing food, drawing&#10;&#10;Description automatically generated">
            <a:extLst>
              <a:ext uri="{FF2B5EF4-FFF2-40B4-BE49-F238E27FC236}">
                <a16:creationId xmlns:a16="http://schemas.microsoft.com/office/drawing/2014/main" id="{FA2B17D7-9F5B-0341-8756-0A4A9A85C960}"/>
              </a:ext>
            </a:extLst>
          </p:cNvPr>
          <p:cNvPicPr>
            <a:picLocks noChangeAspect="1"/>
          </p:cNvPicPr>
          <p:nvPr userDrawn="1"/>
        </p:nvPicPr>
        <p:blipFill>
          <a:blip r:embed="rId3"/>
          <a:stretch>
            <a:fillRect/>
          </a:stretch>
        </p:blipFill>
        <p:spPr>
          <a:xfrm>
            <a:off x="350837" y="-765175"/>
            <a:ext cx="6858000" cy="6858000"/>
          </a:xfrm>
          <a:prstGeom prst="rect">
            <a:avLst/>
          </a:prstGeom>
        </p:spPr>
      </p:pic>
      <p:grpSp>
        <p:nvGrpSpPr>
          <p:cNvPr id="7" name="Group 6">
            <a:extLst>
              <a:ext uri="{FF2B5EF4-FFF2-40B4-BE49-F238E27FC236}">
                <a16:creationId xmlns:a16="http://schemas.microsoft.com/office/drawing/2014/main" id="{74253461-1B45-C14C-A29B-81187E6AD4F5}"/>
              </a:ext>
            </a:extLst>
          </p:cNvPr>
          <p:cNvGrpSpPr/>
          <p:nvPr userDrawn="1"/>
        </p:nvGrpSpPr>
        <p:grpSpPr>
          <a:xfrm>
            <a:off x="730092" y="4443839"/>
            <a:ext cx="1726304" cy="307777"/>
            <a:chOff x="2423852" y="4443885"/>
            <a:chExt cx="1726304" cy="307777"/>
          </a:xfrm>
        </p:grpSpPr>
        <p:pic>
          <p:nvPicPr>
            <p:cNvPr id="8" name="Picture 7">
              <a:extLst>
                <a:ext uri="{FF2B5EF4-FFF2-40B4-BE49-F238E27FC236}">
                  <a16:creationId xmlns:a16="http://schemas.microsoft.com/office/drawing/2014/main" id="{06279914-9B4E-5F4E-81A9-64E58F765752}"/>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9" name="TextBox 8">
              <a:extLst>
                <a:ext uri="{FF2B5EF4-FFF2-40B4-BE49-F238E27FC236}">
                  <a16:creationId xmlns:a16="http://schemas.microsoft.com/office/drawing/2014/main" id="{3387F5FE-4510-2943-8C24-4A09A8017261}"/>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400634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1/18/21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1/18/21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grpSp>
        <p:nvGrpSpPr>
          <p:cNvPr id="14" name="Group 13">
            <a:extLst>
              <a:ext uri="{FF2B5EF4-FFF2-40B4-BE49-F238E27FC236}">
                <a16:creationId xmlns:a16="http://schemas.microsoft.com/office/drawing/2014/main" id="{EF3D2CFF-AEBA-D840-BF9C-2D3AF763B0E0}"/>
              </a:ext>
            </a:extLst>
          </p:cNvPr>
          <p:cNvGrpSpPr/>
          <p:nvPr/>
        </p:nvGrpSpPr>
        <p:grpSpPr>
          <a:xfrm>
            <a:off x="730092" y="4443839"/>
            <a:ext cx="1726304" cy="307777"/>
            <a:chOff x="2423852" y="4443885"/>
            <a:chExt cx="1726304" cy="307777"/>
          </a:xfrm>
        </p:grpSpPr>
        <p:pic>
          <p:nvPicPr>
            <p:cNvPr id="15" name="Picture 14">
              <a:extLst>
                <a:ext uri="{FF2B5EF4-FFF2-40B4-BE49-F238E27FC236}">
                  <a16:creationId xmlns:a16="http://schemas.microsoft.com/office/drawing/2014/main" id="{16386235-6BD7-124F-909C-453F01611A23}"/>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16" name="TextBox 15">
              <a:extLst>
                <a:ext uri="{FF2B5EF4-FFF2-40B4-BE49-F238E27FC236}">
                  <a16:creationId xmlns:a16="http://schemas.microsoft.com/office/drawing/2014/main" id="{E07B6917-46A0-1F4F-9835-FCA1B38B6DD9}"/>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5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21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產品成本率</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21850" y="1521947"/>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16" y="4000773"/>
            <a:ext cx="6993044"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Total expenses and costs for </a:t>
            </a:r>
          </a:p>
          <a:p>
            <a:pPr algn="ctr"/>
            <a:r>
              <a:rPr lang="en-GB" dirty="0">
                <a:solidFill>
                  <a:schemeClr val="bg1"/>
                </a:solidFill>
                <a:latin typeface="Ubuntu" panose="020B0504030602030204" pitchFamily="34" charset="0"/>
              </a:rPr>
              <a:t>the product(s)/system(s) being measured, </a:t>
            </a:r>
          </a:p>
          <a:p>
            <a:pPr algn="ctr"/>
            <a:r>
              <a:rPr lang="en-GB" dirty="0">
                <a:solidFill>
                  <a:schemeClr val="bg1"/>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7"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TextBox 13">
            <a:extLst>
              <a:ext uri="{FF2B5EF4-FFF2-40B4-BE49-F238E27FC236}">
                <a16:creationId xmlns:a16="http://schemas.microsoft.com/office/drawing/2014/main" id="{72295A8D-CCB8-224E-887F-A5A17EDADE4B}"/>
              </a:ext>
            </a:extLst>
          </p:cNvPr>
          <p:cNvSpPr txBox="1"/>
          <p:nvPr/>
        </p:nvSpPr>
        <p:spPr>
          <a:xfrm>
            <a:off x="283315" y="3195266"/>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1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4"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9" y="1444736"/>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21851" y="3865911"/>
            <a:ext cx="6954506"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6" y="249715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33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5" y="146651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6" y="4015885"/>
            <a:ext cx="6993047"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0" y="2229357"/>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283312" y="3182828"/>
            <a:ext cx="6993041"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3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usage, by feature, to help infer </a:t>
            </a:r>
          </a:p>
          <a:p>
            <a:pPr algn="ctr"/>
            <a:r>
              <a:rPr lang="en-GB" dirty="0">
                <a:solidFill>
                  <a:schemeClr val="bg1"/>
                </a:solidFill>
                <a:latin typeface="Ubuntu" panose="020B0504030602030204" pitchFamily="34" charset="0"/>
              </a:rPr>
              <a:t>the degree to which customers find the product useful and whether actual usage meets expectations on </a:t>
            </a:r>
          </a:p>
          <a:p>
            <a:pPr algn="ctr"/>
            <a:r>
              <a:rPr lang="en-GB" dirty="0">
                <a:solidFill>
                  <a:schemeClr val="bg1"/>
                </a:solidFill>
                <a:latin typeface="Ubuntu" panose="020B0504030602030204" pitchFamily="34" charset="0"/>
              </a:rPr>
              <a:t>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1"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32487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a:blip r:embed="rId4"/>
          <a:stretch>
            <a:fillRect/>
          </a:stretch>
        </p:blipFill>
        <p:spPr>
          <a:xfrm>
            <a:off x="4555669" y="-324090"/>
            <a:ext cx="2268599" cy="2232403"/>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4029052" y="1366749"/>
            <a:ext cx="3305328" cy="2169825"/>
          </a:xfrm>
          <a:prstGeom prst="rect">
            <a:avLst/>
          </a:prstGeom>
        </p:spPr>
        <p:txBody>
          <a:bodyPr wrap="square">
            <a:spAutoFit/>
          </a:bodyPr>
          <a:lstStyle/>
          <a:p>
            <a:pPr algn="ctr"/>
            <a:r>
              <a:rPr lang="en-GB" sz="900" b="1" dirty="0">
                <a:solidFill>
                  <a:schemeClr val="bg1"/>
                </a:solidFill>
                <a:latin typeface="Ubuntu Light" panose="020B0304030602030204" pitchFamily="34" charset="0"/>
              </a:rPr>
              <a:t>Scrum</a:t>
            </a:r>
            <a:r>
              <a:rPr lang="en-GB" sz="900" dirty="0">
                <a:solidFill>
                  <a:schemeClr val="bg1"/>
                </a:solidFill>
                <a:latin typeface="Ubuntu Light" panose="020B0304030602030204" pitchFamily="34" charset="0"/>
              </a:rPr>
              <a:t> </a:t>
            </a:r>
            <a:r>
              <a:rPr lang="en-GB" sz="900" b="1" dirty="0">
                <a:solidFill>
                  <a:schemeClr val="bg1"/>
                </a:solidFill>
                <a:latin typeface="Ubuntu Light" panose="020B0304030602030204" pitchFamily="34" charset="0"/>
              </a:rPr>
              <a:t>Facilitators</a:t>
            </a:r>
            <a:r>
              <a:rPr lang="en-GB" sz="900" dirty="0">
                <a:solidFill>
                  <a:schemeClr val="bg1"/>
                </a:solidFill>
                <a:latin typeface="Ubuntu Light" panose="020B0304030602030204" pitchFamily="34" charset="0"/>
              </a:rPr>
              <a:t> is a Dutch-based training organization on a mission to help professionals become awesome Scrum facilitators. A Scrum Facilitator can be a Scrum Master, Product Owner, developer or  leader. Great Scrum Facilitators understand the Scrum values &amp; principles and use these to effectively implement Scrum with their teams and organizations.</a:t>
            </a:r>
          </a:p>
          <a:p>
            <a:pPr algn="ctr"/>
            <a:endParaRPr lang="en-GB" sz="900" dirty="0">
              <a:solidFill>
                <a:schemeClr val="bg1"/>
              </a:solidFill>
              <a:latin typeface="Ubuntu Light" panose="020B0304030602030204" pitchFamily="34" charset="0"/>
            </a:endParaRPr>
          </a:p>
          <a:p>
            <a:pPr algn="ctr"/>
            <a:r>
              <a:rPr lang="en-GB" sz="900" b="1" dirty="0">
                <a:solidFill>
                  <a:schemeClr val="bg1"/>
                </a:solidFill>
                <a:latin typeface="Ubuntu Light" panose="020B0304030602030204" pitchFamily="34" charset="0"/>
              </a:rPr>
              <a:t>Scrum Facilitators is a Scrum.org partner</a:t>
            </a:r>
            <a:r>
              <a:rPr lang="en-GB" sz="900" dirty="0">
                <a:solidFill>
                  <a:schemeClr val="bg1"/>
                </a:solidFill>
                <a:latin typeface="Ubuntu Light" panose="020B0304030602030204" pitchFamily="34" charset="0"/>
              </a:rPr>
              <a:t>. Our classes are accredited, always up-to-date, fun, super interactive and always facilitated by two trainers to maximize your learning objectives. Our trainers are </a:t>
            </a:r>
            <a:r>
              <a:rPr lang="en-GB" sz="900" b="1" dirty="0">
                <a:solidFill>
                  <a:schemeClr val="bg1"/>
                </a:solidFill>
                <a:latin typeface="Ubuntu Light" panose="020B0304030602030204" pitchFamily="34" charset="0"/>
              </a:rPr>
              <a:t>seasoned experts </a:t>
            </a:r>
            <a:r>
              <a:rPr lang="en-GB" sz="900" dirty="0">
                <a:solidFill>
                  <a:schemeClr val="bg1"/>
                </a:solidFill>
                <a:latin typeface="Ubuntu Light" panose="020B0304030602030204" pitchFamily="34" charset="0"/>
              </a:rPr>
              <a:t>and </a:t>
            </a:r>
            <a:r>
              <a:rPr lang="en-GB" sz="900" b="1" dirty="0">
                <a:solidFill>
                  <a:schemeClr val="bg1"/>
                </a:solidFill>
                <a:latin typeface="Ubuntu Light" panose="020B0304030602030204" pitchFamily="34" charset="0"/>
              </a:rPr>
              <a:t>Scrum.org certified </a:t>
            </a:r>
            <a:r>
              <a:rPr lang="en-GB" sz="900" dirty="0">
                <a:solidFill>
                  <a:schemeClr val="bg1"/>
                </a:solidFill>
                <a:latin typeface="Ubuntu Light" panose="020B0304030602030204" pitchFamily="34" charset="0"/>
              </a:rPr>
              <a:t>Professional Scrum Trainers with substantial real life experience in various settings.</a:t>
            </a:r>
          </a:p>
          <a:p>
            <a:pPr algn="ctr"/>
            <a:endParaRPr lang="en-GB" sz="900" dirty="0">
              <a:solidFill>
                <a:schemeClr val="bg1"/>
              </a:solidFill>
              <a:latin typeface="Ubuntu Light" panose="020B0304030602030204" pitchFamily="34" charset="0"/>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729912"/>
            <a:ext cx="3572360" cy="1015663"/>
          </a:xfrm>
          <a:prstGeom prst="rect">
            <a:avLst/>
          </a:prstGeom>
          <a:noFill/>
        </p:spPr>
        <p:txBody>
          <a:bodyPr wrap="square" rtlCol="0">
            <a:spAutoFit/>
          </a:bodyPr>
          <a:lstStyle/>
          <a:p>
            <a:pPr algn="ctr"/>
            <a:r>
              <a:rPr lang="en-GB" sz="1000" dirty="0">
                <a:solidFill>
                  <a:schemeClr val="bg1"/>
                </a:solidFill>
                <a:latin typeface="Ubuntu" panose="020B0504030602030204" pitchFamily="34" charset="0"/>
              </a:rPr>
              <a:t>This game is based on Evidence Based Management (EBM). EBM is an empirical framework organizations can use to help measure the (perceived) product value, and the way they deliver their product(s). The measurements can be inspected to help maximize product value and improve the way of working.</a:t>
            </a:r>
            <a:endParaRPr lang="en-NL" sz="1000" dirty="0">
              <a:latin typeface="Ubuntu" panose="020B0504030602030204" pitchFamily="34" charset="0"/>
            </a:endParaRPr>
          </a:p>
        </p:txBody>
      </p:sp>
      <p:sp>
        <p:nvSpPr>
          <p:cNvPr id="20" name="TextBox 19">
            <a:extLst>
              <a:ext uri="{FF2B5EF4-FFF2-40B4-BE49-F238E27FC236}">
                <a16:creationId xmlns:a16="http://schemas.microsoft.com/office/drawing/2014/main" id="{CF06092E-B2A6-EB41-86F4-7148929817BE}"/>
              </a:ext>
            </a:extLst>
          </p:cNvPr>
          <p:cNvSpPr txBox="1"/>
          <p:nvPr/>
        </p:nvSpPr>
        <p:spPr>
          <a:xfrm>
            <a:off x="213612" y="1837558"/>
            <a:ext cx="3305328" cy="2862322"/>
          </a:xfrm>
          <a:prstGeom prst="rect">
            <a:avLst/>
          </a:prstGeom>
          <a:noFill/>
        </p:spPr>
        <p:txBody>
          <a:bodyPr wrap="square" rtlCol="0">
            <a:spAutoFit/>
          </a:bodyPr>
          <a:lstStyle/>
          <a:p>
            <a:pPr marL="228600" indent="-228600">
              <a:buFont typeface="+mj-lt"/>
              <a:buAutoNum type="arabicPeriod"/>
            </a:pPr>
            <a:r>
              <a:rPr lang="en-GB" sz="900" dirty="0">
                <a:solidFill>
                  <a:schemeClr val="bg1"/>
                </a:solidFill>
                <a:latin typeface="Ubuntu Light" panose="020B0304030602030204" pitchFamily="34" charset="0"/>
              </a:rPr>
              <a:t>As a Scrum Facilitator, put the four Key Value Areas (KVAs) in a row on the floor (Current Value, Time to Market, Ability to Innovate and Unrealized Value). Explain each KVA to the participants.</a:t>
            </a:r>
          </a:p>
          <a:p>
            <a:pPr marL="228600" indent="-228600">
              <a:buFont typeface="+mj-lt"/>
              <a:buAutoNum type="arabicPeriod"/>
            </a:pPr>
            <a:r>
              <a:rPr lang="en-GB" sz="900" dirty="0">
                <a:solidFill>
                  <a:schemeClr val="bg1"/>
                </a:solidFill>
                <a:latin typeface="Ubuntu Light" panose="020B0304030602030204" pitchFamily="34" charset="0"/>
              </a:rPr>
              <a:t>Form two groups and hand one group the green Key Value Measures cards (KVMs) and the other group the remaining purple KVMs.</a:t>
            </a:r>
          </a:p>
          <a:p>
            <a:pPr marL="228600" indent="-228600">
              <a:buFont typeface="+mj-lt"/>
              <a:buAutoNum type="arabicPeriod"/>
            </a:pPr>
            <a:r>
              <a:rPr lang="en-GB" sz="900" dirty="0">
                <a:solidFill>
                  <a:schemeClr val="bg1"/>
                </a:solidFill>
                <a:latin typeface="Ubuntu Light" panose="020B0304030602030204" pitchFamily="34" charset="0"/>
              </a:rPr>
              <a:t>Step 1: Invite the group(s) to discuss and put the KVMs under the correct KVA.</a:t>
            </a:r>
          </a:p>
          <a:p>
            <a:pPr marL="228600" indent="-228600">
              <a:buFont typeface="+mj-lt"/>
              <a:buAutoNum type="arabicPeriod"/>
            </a:pPr>
            <a:r>
              <a:rPr lang="en-GB" sz="900" dirty="0">
                <a:solidFill>
                  <a:schemeClr val="bg1"/>
                </a:solidFill>
                <a:latin typeface="Ubuntu Light" panose="020B0304030602030204" pitchFamily="34" charset="0"/>
              </a:rPr>
              <a:t>Step 2: Invite both groups to discuss their results and adapt their cards. Make sure by the end of this round, the KVM cards are under the correct KVA. </a:t>
            </a:r>
          </a:p>
          <a:p>
            <a:pPr marL="228600" indent="-228600">
              <a:buFont typeface="+mj-lt"/>
              <a:buAutoNum type="arabicPeriod"/>
            </a:pPr>
            <a:r>
              <a:rPr lang="en-GB" sz="900" dirty="0">
                <a:solidFill>
                  <a:schemeClr val="bg1"/>
                </a:solidFill>
                <a:latin typeface="Ubuntu Light" panose="020B0304030602030204" pitchFamily="34" charset="0"/>
              </a:rPr>
              <a:t>Step 3: Invite the participants to individually look at the KVMs and select one KVM that caught their attention. (A non-EBM KVM may also be chosen at this point)</a:t>
            </a:r>
          </a:p>
          <a:p>
            <a:pPr marL="228600" indent="-228600">
              <a:buFont typeface="+mj-lt"/>
              <a:buAutoNum type="arabicPeriod"/>
            </a:pPr>
            <a:r>
              <a:rPr lang="en-GB" sz="900" dirty="0">
                <a:solidFill>
                  <a:schemeClr val="bg1"/>
                </a:solidFill>
                <a:latin typeface="Ubuntu Light" panose="020B0304030602030204" pitchFamily="34" charset="0"/>
              </a:rPr>
              <a:t>Step 4: Invite the participants into groups of four. Ask each participant to explain why they chose their particular KVM and collaborate on how to implement it. (In case of non-EBM measures, pay attention that these are not vanity metrics and discuss the potential pitfalls)</a:t>
            </a:r>
            <a:endParaRPr lang="en-NL" sz="900" dirty="0">
              <a:solidFill>
                <a:schemeClr val="bg1"/>
              </a:solidFill>
              <a:latin typeface="Ubuntu Light" panose="020B0304030602030204" pitchFamily="34" charset="0"/>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3895330"/>
            <a:ext cx="2771468" cy="738664"/>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a:t>
            </a:r>
            <a:r>
              <a:rPr lang="en-GB" sz="700">
                <a:solidFill>
                  <a:schemeClr val="bg1"/>
                </a:solidFill>
                <a:latin typeface="Ubuntu Light" panose="020B0304030602030204" pitchFamily="34" charset="0"/>
              </a:rPr>
              <a:t>Outcome game (v1.0.2) </a:t>
            </a:r>
            <a:r>
              <a:rPr lang="en-GB" sz="700" dirty="0">
                <a:solidFill>
                  <a:schemeClr val="bg1"/>
                </a:solidFill>
                <a:latin typeface="Ubuntu Light" panose="020B0304030602030204" pitchFamily="34" charset="0"/>
              </a:rPr>
              <a:t>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p>
        </p:txBody>
      </p:sp>
      <p:grpSp>
        <p:nvGrpSpPr>
          <p:cNvPr id="2" name="Group 1">
            <a:extLst>
              <a:ext uri="{FF2B5EF4-FFF2-40B4-BE49-F238E27FC236}">
                <a16:creationId xmlns:a16="http://schemas.microsoft.com/office/drawing/2014/main" id="{E86EE5EF-4E07-9D4A-8C2D-83F385087044}"/>
              </a:ext>
            </a:extLst>
          </p:cNvPr>
          <p:cNvGrpSpPr/>
          <p:nvPr/>
        </p:nvGrpSpPr>
        <p:grpSpPr>
          <a:xfrm>
            <a:off x="-232456" y="161565"/>
            <a:ext cx="3909016" cy="665950"/>
            <a:chOff x="-77476" y="76326"/>
            <a:chExt cx="3909016" cy="665950"/>
          </a:xfrm>
        </p:grpSpPr>
        <p:sp>
          <p:nvSpPr>
            <p:cNvPr id="19" name="TextBox 18">
              <a:extLst>
                <a:ext uri="{FF2B5EF4-FFF2-40B4-BE49-F238E27FC236}">
                  <a16:creationId xmlns:a16="http://schemas.microsoft.com/office/drawing/2014/main" id="{595EE125-EFCC-F14F-8498-A6CD8EEF0F59}"/>
                </a:ext>
              </a:extLst>
            </p:cNvPr>
            <p:cNvSpPr txBox="1"/>
            <p:nvPr/>
          </p:nvSpPr>
          <p:spPr>
            <a:xfrm>
              <a:off x="-77476" y="76326"/>
              <a:ext cx="3909016" cy="664926"/>
            </a:xfrm>
            <a:prstGeom prst="rect">
              <a:avLst/>
            </a:prstGeom>
            <a:noFill/>
          </p:spPr>
          <p:txBody>
            <a:bodyPr wrap="square" rtlCol="0">
              <a:spAutoFit/>
            </a:bodyPr>
            <a:lstStyle/>
            <a:p>
              <a:pPr algn="ctr"/>
              <a:r>
                <a:rPr lang="en-NL" sz="3700" b="1" dirty="0">
                  <a:latin typeface="Marvel" pitchFamily="2" charset="0"/>
                </a:rPr>
                <a:t>FACILITATE THE GAM</a:t>
              </a:r>
            </a:p>
          </p:txBody>
        </p:sp>
        <p:sp>
          <p:nvSpPr>
            <p:cNvPr id="24" name="TextBox 23">
              <a:extLst>
                <a:ext uri="{FF2B5EF4-FFF2-40B4-BE49-F238E27FC236}">
                  <a16:creationId xmlns:a16="http://schemas.microsoft.com/office/drawing/2014/main" id="{9D817926-FA1D-B346-9D51-472AADB3F438}"/>
                </a:ext>
              </a:extLst>
            </p:cNvPr>
            <p:cNvSpPr txBox="1"/>
            <p:nvPr/>
          </p:nvSpPr>
          <p:spPr>
            <a:xfrm>
              <a:off x="3221873" y="77350"/>
              <a:ext cx="249747" cy="664926"/>
            </a:xfrm>
            <a:prstGeom prst="rect">
              <a:avLst/>
            </a:prstGeom>
            <a:noFill/>
          </p:spPr>
          <p:txBody>
            <a:bodyPr wrap="square" rtlCol="0">
              <a:spAutoFit/>
            </a:bodyPr>
            <a:lstStyle/>
            <a:p>
              <a:pPr algn="ctr"/>
              <a:r>
                <a:rPr lang="en-NL" sz="3700" b="1" dirty="0">
                  <a:latin typeface="Marvel" pitchFamily="2" charset="0"/>
                </a:rPr>
                <a:t>E</a:t>
              </a:r>
            </a:p>
          </p:txBody>
        </p:sp>
      </p:gr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329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7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市場份額</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relative percentage of the market </a:t>
            </a:r>
          </a:p>
          <a:p>
            <a:pPr algn="ctr"/>
            <a:r>
              <a:rPr lang="en-GB" dirty="0">
                <a:solidFill>
                  <a:schemeClr val="bg1"/>
                </a:solidFill>
                <a:latin typeface="Ubuntu" panose="020B0504030602030204" pitchFamily="34" charset="0"/>
              </a:rPr>
              <a:t>not controlled by the product; </a:t>
            </a:r>
          </a:p>
          <a:p>
            <a:pPr algn="ctr"/>
            <a:r>
              <a:rPr lang="en-GB" dirty="0">
                <a:solidFill>
                  <a:schemeClr val="bg1"/>
                </a:solidFill>
                <a:latin typeface="Ubuntu" panose="020B0504030602030204" pitchFamily="34" charset="0"/>
              </a:rPr>
              <a:t>the potential market share that the product </a:t>
            </a:r>
          </a:p>
          <a:p>
            <a:pPr algn="ctr"/>
            <a:r>
              <a:rPr lang="en-GB" dirty="0">
                <a:solidFill>
                  <a:schemeClr val="bg1"/>
                </a:solidFill>
                <a:latin typeface="Ubuntu" panose="020B0504030602030204" pitchFamily="34" charset="0"/>
              </a:rPr>
              <a:t>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7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29"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客戶或用戶滿意度差距</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30"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30"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30"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difference between a customer or user’s </a:t>
            </a:r>
          </a:p>
          <a:p>
            <a:pPr algn="ctr"/>
            <a:r>
              <a:rPr lang="en-GB" dirty="0">
                <a:solidFill>
                  <a:schemeClr val="bg1"/>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2"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3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measure that indicates </a:t>
            </a:r>
          </a:p>
          <a:p>
            <a:pPr algn="ctr"/>
            <a:r>
              <a:rPr lang="en-GB" dirty="0">
                <a:solidFill>
                  <a:schemeClr val="bg1"/>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客戶體驗或滿意度期望</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Desired Customer </a:t>
            </a:r>
          </a:p>
          <a:p>
            <a:pPr algn="ctr"/>
            <a:r>
              <a:rPr lang="en-US" sz="3600" b="1" dirty="0">
                <a:solidFill>
                  <a:schemeClr val="bg1"/>
                </a:solidFill>
                <a:latin typeface="Ubuntu" panose="020B0504030602030204" pitchFamily="34" charset="0"/>
              </a:rPr>
              <a:t>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54877" y="1996449"/>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70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8" y="3182828"/>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9"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9" y="386591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integrated and tested builds per time period. </a:t>
            </a:r>
          </a:p>
          <a:p>
            <a:pPr algn="ctr"/>
            <a:r>
              <a:rPr lang="en-GB" dirty="0">
                <a:solidFill>
                  <a:schemeClr val="bg1"/>
                </a:solidFill>
                <a:latin typeface="Ubuntu" panose="020B0504030602030204" pitchFamily="34" charset="0"/>
              </a:rPr>
              <a:t>For a team that is releasing frequently or continuously, </a:t>
            </a:r>
          </a:p>
          <a:p>
            <a:pPr algn="ctr"/>
            <a:r>
              <a:rPr lang="en-GB" dirty="0">
                <a:solidFill>
                  <a:schemeClr val="bg1"/>
                </a:solidFill>
                <a:latin typeface="Ubuntu" panose="020B0504030602030204" pitchFamily="34" charset="0"/>
              </a:rPr>
              <a:t>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974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releases per time period, </a:t>
            </a:r>
          </a:p>
          <a:p>
            <a:pPr algn="ctr"/>
            <a:r>
              <a:rPr lang="en-GB" dirty="0">
                <a:solidFill>
                  <a:schemeClr val="bg1"/>
                </a:solidFill>
                <a:latin typeface="Ubuntu" panose="020B0504030602030204" pitchFamily="34" charset="0"/>
              </a:rPr>
              <a:t>e.g. continuously, daily, weekly, monthly, quarterly, etc. </a:t>
            </a:r>
          </a:p>
          <a:p>
            <a:pPr algn="ctr"/>
            <a:r>
              <a:rPr lang="en-GB" dirty="0">
                <a:solidFill>
                  <a:schemeClr val="bg1"/>
                </a:solidFill>
                <a:latin typeface="Ubuntu" panose="020B0504030602030204" pitchFamily="34" charset="0"/>
              </a:rPr>
              <a:t>This helps reflect the time needed to satisfy the customer </a:t>
            </a:r>
          </a:p>
          <a:p>
            <a:pPr algn="ctr"/>
            <a:r>
              <a:rPr lang="en-GB" dirty="0">
                <a:solidFill>
                  <a:schemeClr val="bg1"/>
                </a:solidFill>
                <a:latin typeface="Ubuntu" panose="020B0504030602030204" pitchFamily="34" charset="0"/>
              </a:rPr>
              <a:t>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8656E71-C2B4-0F4F-93C2-2FE01E15243E}"/>
              </a:ext>
            </a:extLst>
          </p:cNvPr>
          <p:cNvSpPr/>
          <p:nvPr/>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15" name="Rectangle 14">
            <a:extLst>
              <a:ext uri="{FF2B5EF4-FFF2-40B4-BE49-F238E27FC236}">
                <a16:creationId xmlns:a16="http://schemas.microsoft.com/office/drawing/2014/main" id="{F07C9767-773C-644A-A638-0001139EE025}"/>
              </a:ext>
            </a:extLst>
          </p:cNvPr>
          <p:cNvSpPr/>
          <p:nvPr/>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17" name="TextBox 16">
            <a:extLst>
              <a:ext uri="{FF2B5EF4-FFF2-40B4-BE49-F238E27FC236}">
                <a16:creationId xmlns:a16="http://schemas.microsoft.com/office/drawing/2014/main" id="{E287ED43-6E86-FA4F-94F4-5B177664B785}"/>
              </a:ext>
            </a:extLst>
          </p:cNvPr>
          <p:cNvSpPr txBox="1"/>
          <p:nvPr/>
        </p:nvSpPr>
        <p:spPr>
          <a:xfrm>
            <a:off x="1054151" y="2915189"/>
            <a:ext cx="5451371" cy="1107996"/>
          </a:xfrm>
          <a:prstGeom prst="rect">
            <a:avLst/>
          </a:prstGeom>
          <a:noFill/>
        </p:spPr>
        <p:txBody>
          <a:bodyPr wrap="square" rtlCol="0">
            <a:spAutoFit/>
          </a:bodyPr>
          <a:lstStyle/>
          <a:p>
            <a:pPr algn="ctr"/>
            <a:r>
              <a:rPr lang="en-NL" sz="6600" dirty="0">
                <a:latin typeface="Marvel" pitchFamily="2" charset="0"/>
              </a:rPr>
              <a:t>CURRENT VALUE</a:t>
            </a:r>
          </a:p>
        </p:txBody>
      </p:sp>
      <p:sp>
        <p:nvSpPr>
          <p:cNvPr id="2" name="TextBox 1">
            <a:extLst>
              <a:ext uri="{FF2B5EF4-FFF2-40B4-BE49-F238E27FC236}">
                <a16:creationId xmlns:a16="http://schemas.microsoft.com/office/drawing/2014/main" id="{40491A28-9097-6F43-9DB2-81A447868F1E}"/>
              </a:ext>
            </a:extLst>
          </p:cNvPr>
          <p:cNvSpPr txBox="1"/>
          <p:nvPr/>
        </p:nvSpPr>
        <p:spPr>
          <a:xfrm>
            <a:off x="1119074" y="3772388"/>
            <a:ext cx="5321521" cy="307777"/>
          </a:xfrm>
          <a:prstGeom prst="rect">
            <a:avLst/>
          </a:prstGeom>
          <a:noFill/>
        </p:spPr>
        <p:txBody>
          <a:bodyPr wrap="none" rtlCol="0">
            <a:spAutoFit/>
          </a:bodyPr>
          <a:lstStyle/>
          <a:p>
            <a:pPr algn="ctr"/>
            <a:r>
              <a:rPr lang="en-GB" sz="1400" dirty="0">
                <a:solidFill>
                  <a:schemeClr val="bg1">
                    <a:lumMod val="50000"/>
                  </a:schemeClr>
                </a:solidFill>
                <a:latin typeface="Ubuntu" panose="020B0504030602030204" pitchFamily="34" charset="0"/>
              </a:rPr>
              <a:t>Reveals the value that the product delivers to customers, today</a:t>
            </a:r>
            <a:endParaRPr lang="en-NL" sz="1400" dirty="0">
              <a:solidFill>
                <a:schemeClr val="bg1">
                  <a:lumMod val="50000"/>
                </a:schemeClr>
              </a:solidFill>
              <a:latin typeface="Ubuntu" panose="020B0504030602030204" pitchFamily="34" charset="0"/>
            </a:endParaRPr>
          </a:p>
        </p:txBody>
      </p:sp>
      <p:sp>
        <p:nvSpPr>
          <p:cNvPr id="9" name="Rounded Rectangle 8">
            <a:extLst>
              <a:ext uri="{FF2B5EF4-FFF2-40B4-BE49-F238E27FC236}">
                <a16:creationId xmlns:a16="http://schemas.microsoft.com/office/drawing/2014/main" id="{80A414F0-FCE5-2E45-A339-248A82CA3769}"/>
              </a:ext>
            </a:extLst>
          </p:cNvPr>
          <p:cNvSpPr/>
          <p:nvPr/>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ounded Rectangle 9">
            <a:extLst>
              <a:ext uri="{FF2B5EF4-FFF2-40B4-BE49-F238E27FC236}">
                <a16:creationId xmlns:a16="http://schemas.microsoft.com/office/drawing/2014/main" id="{2333F93C-0F67-C146-84E2-9B869646EE60}"/>
              </a:ext>
            </a:extLst>
          </p:cNvPr>
          <p:cNvSpPr/>
          <p:nvPr/>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AA9F6613-2A28-7048-A742-95677A05CBD2}"/>
              </a:ext>
            </a:extLst>
          </p:cNvPr>
          <p:cNvSpPr/>
          <p:nvPr/>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ounded Rectangle 11">
            <a:extLst>
              <a:ext uri="{FF2B5EF4-FFF2-40B4-BE49-F238E27FC236}">
                <a16:creationId xmlns:a16="http://schemas.microsoft.com/office/drawing/2014/main" id="{2035461B-5D95-774C-8E4D-3CB256D762EA}"/>
              </a:ext>
            </a:extLst>
          </p:cNvPr>
          <p:cNvSpPr/>
          <p:nvPr/>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ounded Rectangle 12">
            <a:extLst>
              <a:ext uri="{FF2B5EF4-FFF2-40B4-BE49-F238E27FC236}">
                <a16:creationId xmlns:a16="http://schemas.microsoft.com/office/drawing/2014/main" id="{F78111FD-544B-3749-B4C7-6C0601A72685}"/>
              </a:ext>
            </a:extLst>
          </p:cNvPr>
          <p:cNvSpPr/>
          <p:nvPr/>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ounded Rectangle 15">
            <a:extLst>
              <a:ext uri="{FF2B5EF4-FFF2-40B4-BE49-F238E27FC236}">
                <a16:creationId xmlns:a16="http://schemas.microsoft.com/office/drawing/2014/main" id="{74B1E9C1-F51F-E349-A7D6-273F919A86DE}"/>
              </a:ext>
            </a:extLst>
          </p:cNvPr>
          <p:cNvSpPr/>
          <p:nvPr/>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ounded Rectangle 17">
            <a:extLst>
              <a:ext uri="{FF2B5EF4-FFF2-40B4-BE49-F238E27FC236}">
                <a16:creationId xmlns:a16="http://schemas.microsoft.com/office/drawing/2014/main" id="{6BB192FA-7562-6C45-B5B6-0487D9CB90FC}"/>
              </a:ext>
            </a:extLst>
          </p:cNvPr>
          <p:cNvSpPr/>
          <p:nvPr/>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ounded Rectangle 18">
            <a:extLst>
              <a:ext uri="{FF2B5EF4-FFF2-40B4-BE49-F238E27FC236}">
                <a16:creationId xmlns:a16="http://schemas.microsoft.com/office/drawing/2014/main" id="{DFF58212-847B-D248-84DE-5532419AD67A}"/>
              </a:ext>
            </a:extLst>
          </p:cNvPr>
          <p:cNvSpPr/>
          <p:nvPr/>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8C0CF75B-D58A-4840-8464-3D74529F5933}"/>
              </a:ext>
            </a:extLst>
          </p:cNvPr>
          <p:cNvSpPr/>
          <p:nvPr/>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ounded Rectangle 20">
            <a:extLst>
              <a:ext uri="{FF2B5EF4-FFF2-40B4-BE49-F238E27FC236}">
                <a16:creationId xmlns:a16="http://schemas.microsoft.com/office/drawing/2014/main" id="{66339E88-CF46-694D-8472-C7F78C4EBDDB}"/>
              </a:ext>
            </a:extLst>
          </p:cNvPr>
          <p:cNvSpPr/>
          <p:nvPr/>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Rounded Rectangle 21">
            <a:extLst>
              <a:ext uri="{FF2B5EF4-FFF2-40B4-BE49-F238E27FC236}">
                <a16:creationId xmlns:a16="http://schemas.microsoft.com/office/drawing/2014/main" id="{EE08CE49-2BDF-7E47-93A6-34A667AEB601}"/>
              </a:ext>
            </a:extLst>
          </p:cNvPr>
          <p:cNvSpPr/>
          <p:nvPr/>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ounded Rectangle 22">
            <a:extLst>
              <a:ext uri="{FF2B5EF4-FFF2-40B4-BE49-F238E27FC236}">
                <a16:creationId xmlns:a16="http://schemas.microsoft.com/office/drawing/2014/main" id="{0B4B9A8D-960F-1A49-BC4D-3FC55095C91E}"/>
              </a:ext>
            </a:extLst>
          </p:cNvPr>
          <p:cNvSpPr/>
          <p:nvPr/>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Rounded Rectangle 23">
            <a:extLst>
              <a:ext uri="{FF2B5EF4-FFF2-40B4-BE49-F238E27FC236}">
                <a16:creationId xmlns:a16="http://schemas.microsoft.com/office/drawing/2014/main" id="{90B90E96-DA65-3844-A895-A8E4275F2E9E}"/>
              </a:ext>
            </a:extLst>
          </p:cNvPr>
          <p:cNvSpPr/>
          <p:nvPr/>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ounded Rectangle 24">
            <a:extLst>
              <a:ext uri="{FF2B5EF4-FFF2-40B4-BE49-F238E27FC236}">
                <a16:creationId xmlns:a16="http://schemas.microsoft.com/office/drawing/2014/main" id="{5950A2A1-25A0-624E-8059-D651F019971A}"/>
              </a:ext>
            </a:extLst>
          </p:cNvPr>
          <p:cNvSpPr/>
          <p:nvPr/>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270F266E-D7D2-D04D-92D9-F78728C60ADE}"/>
              </a:ext>
            </a:extLst>
          </p:cNvPr>
          <p:cNvSpPr txBox="1"/>
          <p:nvPr/>
        </p:nvSpPr>
        <p:spPr>
          <a:xfrm>
            <a:off x="1092132" y="1033773"/>
            <a:ext cx="5451371" cy="1477328"/>
          </a:xfrm>
          <a:prstGeom prst="rect">
            <a:avLst/>
          </a:prstGeom>
          <a:noFill/>
        </p:spPr>
        <p:txBody>
          <a:bodyPr wrap="square" rtlCol="0">
            <a:spAutoFit/>
          </a:bodyPr>
          <a:lstStyle/>
          <a:p>
            <a:pPr algn="ctr"/>
            <a:r>
              <a:rPr lang="zh-TW" altLang="en-US" sz="9000" b="1" dirty="0">
                <a:latin typeface="Noto Sans Mono CJK TC Bold" panose="020B0500000000000000" pitchFamily="34" charset="-128"/>
                <a:ea typeface="Noto Sans Mono CJK TC Bold" panose="020B0500000000000000" pitchFamily="34" charset="-128"/>
              </a:rPr>
              <a:t>目前價值</a:t>
            </a:r>
          </a:p>
        </p:txBody>
      </p:sp>
      <p:sp>
        <p:nvSpPr>
          <p:cNvPr id="27" name="TextBox 26">
            <a:extLst>
              <a:ext uri="{FF2B5EF4-FFF2-40B4-BE49-F238E27FC236}">
                <a16:creationId xmlns:a16="http://schemas.microsoft.com/office/drawing/2014/main" id="{E708FC6E-8429-6243-944A-9D1E30E2BA55}"/>
              </a:ext>
            </a:extLst>
          </p:cNvPr>
          <p:cNvSpPr txBox="1"/>
          <p:nvPr/>
        </p:nvSpPr>
        <p:spPr>
          <a:xfrm>
            <a:off x="2133741" y="2344162"/>
            <a:ext cx="3236785" cy="307777"/>
          </a:xfrm>
          <a:prstGeom prst="rect">
            <a:avLst/>
          </a:prstGeom>
          <a:noFill/>
        </p:spPr>
        <p:txBody>
          <a:bodyPr wrap="none" rtlCol="0">
            <a:spAutoFit/>
          </a:bodyPr>
          <a:lstStyle/>
          <a:p>
            <a:pPr algn="ctr"/>
            <a:r>
              <a:rPr lang="zh-TW" altLang="en-GB"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展示</a:t>
            </a: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出產品在今日可提供給客戶的價值</a:t>
            </a:r>
          </a:p>
        </p:txBody>
      </p:sp>
    </p:spTree>
    <p:extLst>
      <p:ext uri="{BB962C8B-B14F-4D97-AF65-F5344CB8AC3E}">
        <p14:creationId xmlns:p14="http://schemas.microsoft.com/office/powerpoint/2010/main" val="2955084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862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34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平均維修時間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9"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3"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it takes from when an error is detected and when it is fixed. </a:t>
            </a:r>
          </a:p>
          <a:p>
            <a:pPr algn="ctr"/>
            <a:r>
              <a:rPr lang="en-GB" dirty="0">
                <a:solidFill>
                  <a:schemeClr val="bg1"/>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0" y="24771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837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5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90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450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884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518307"/>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584775"/>
          </a:xfrm>
          <a:prstGeom prst="rect">
            <a:avLst/>
          </a:prstGeom>
          <a:noFill/>
        </p:spPr>
        <p:txBody>
          <a:bodyPr wrap="square" rtlCol="0">
            <a:spAutoFit/>
          </a:bodyPr>
          <a:lstStyle/>
          <a:p>
            <a:pPr algn="ctr"/>
            <a:r>
              <a:rPr lang="en-GB" sz="1600" dirty="0">
                <a:solidFill>
                  <a:schemeClr val="bg1">
                    <a:lumMod val="50000"/>
                  </a:schemeClr>
                </a:solidFill>
                <a:latin typeface="Ubuntu" panose="020B0504030602030204" pitchFamily="34" charset="0"/>
              </a:rPr>
              <a:t>The number of times that the organization deployed (released) </a:t>
            </a:r>
          </a:p>
          <a:p>
            <a:pPr algn="ctr"/>
            <a:r>
              <a:rPr lang="en-GB" sz="1600" dirty="0">
                <a:solidFill>
                  <a:schemeClr val="bg1">
                    <a:lumMod val="50000"/>
                  </a:schemeClr>
                </a:solidFill>
                <a:latin typeface="Ubuntu" panose="020B0504030602030204" pitchFamily="34" charset="0"/>
              </a:rPr>
              <a:t>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1" y="31900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1" y="237948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3546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61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7494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010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5" y="3865911"/>
            <a:ext cx="6993048"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114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from when an impediment is raised until when it is resolved. </a:t>
            </a:r>
          </a:p>
          <a:p>
            <a:pPr algn="ctr"/>
            <a:r>
              <a:rPr lang="en-GB" dirty="0">
                <a:solidFill>
                  <a:schemeClr val="bg1"/>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96505"/>
            <a:ext cx="6993043"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77" y="236380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087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2884065"/>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544938"/>
            <a:ext cx="6993043" cy="1569660"/>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3978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TIME TO MARKET</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848344" y="3772388"/>
            <a:ext cx="3862981"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organization’s ability to </a:t>
            </a:r>
          </a:p>
          <a:p>
            <a:pPr algn="ctr"/>
            <a:r>
              <a:rPr lang="en-GB" sz="1200" dirty="0">
                <a:solidFill>
                  <a:schemeClr val="bg1">
                    <a:lumMod val="50000"/>
                  </a:schemeClr>
                </a:solidFill>
                <a:latin typeface="Ubuntu" panose="020B0504030602030204" pitchFamily="34" charset="0"/>
              </a:rPr>
              <a:t>quickly deliver new capabilities, services, or products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107996"/>
          </a:xfrm>
          <a:prstGeom prst="rect">
            <a:avLst/>
          </a:prstGeom>
          <a:noFill/>
        </p:spPr>
        <p:txBody>
          <a:bodyPr wrap="square" rtlCol="0">
            <a:spAutoFit/>
          </a:bodyPr>
          <a:lstStyle/>
          <a:p>
            <a:pPr algn="ctr"/>
            <a:r>
              <a:rPr lang="zh-TW" altLang="en-US" sz="6600" b="1" dirty="0">
                <a:latin typeface="Noto Sans Mono CJK TC Bold" panose="020B0500000000000000" pitchFamily="34" charset="-128"/>
                <a:ea typeface="Noto Sans Mono CJK TC Bold" panose="020B0500000000000000" pitchFamily="34" charset="-128"/>
              </a:rPr>
              <a:t>回應市場時間</a:t>
            </a:r>
            <a:endParaRPr lang="en-NL" sz="66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848344" y="2065997"/>
            <a:ext cx="3775393"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表達組織快速傳遞新功能、服務或產品的能力</a:t>
            </a:r>
          </a:p>
        </p:txBody>
      </p:sp>
    </p:spTree>
    <p:extLst>
      <p:ext uri="{BB962C8B-B14F-4D97-AF65-F5344CB8AC3E}">
        <p14:creationId xmlns:p14="http://schemas.microsoft.com/office/powerpoint/2010/main" val="340434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231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effort or cost spent on new product capabilities, divided by total product effort or cost. </a:t>
            </a:r>
          </a:p>
          <a:p>
            <a:pPr algn="ctr"/>
            <a:r>
              <a:rPr lang="en-GB" dirty="0">
                <a:solidFill>
                  <a:schemeClr val="bg1"/>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60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change in defects since last measurement. </a:t>
            </a:r>
          </a:p>
          <a:p>
            <a:pPr algn="ctr"/>
            <a:r>
              <a:rPr lang="en-GB" dirty="0">
                <a:solidFill>
                  <a:schemeClr val="bg1"/>
                </a:solidFill>
                <a:latin typeface="Ubuntu" panose="020B0504030602030204" pitchFamily="34" charset="0"/>
              </a:rPr>
              <a:t>A defect is anything that reduces the value of the product to a customer, user, or to the organization itself. </a:t>
            </a:r>
          </a:p>
          <a:p>
            <a:pPr algn="ctr"/>
            <a:r>
              <a:rPr lang="en-GB" dirty="0">
                <a:solidFill>
                  <a:schemeClr val="bg1"/>
                </a:solidFill>
                <a:latin typeface="Ubuntu" panose="020B0504030602030204" pitchFamily="34" charset="0"/>
              </a:rPr>
              <a:t>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70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time teams spend </a:t>
            </a:r>
          </a:p>
          <a:p>
            <a:pPr algn="ctr"/>
            <a:r>
              <a:rPr lang="en-GB" dirty="0">
                <a:solidFill>
                  <a:schemeClr val="bg1"/>
                </a:solidFill>
                <a:latin typeface="Ubuntu" panose="020B0504030602030204" pitchFamily="34" charset="0"/>
              </a:rPr>
              <a:t>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15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7" y="23569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889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563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843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生產事故次數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5" y="3182828"/>
            <a:ext cx="6993048"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6145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9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63756"/>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different versions (or variants) of </a:t>
            </a:r>
          </a:p>
          <a:p>
            <a:pPr algn="ctr"/>
            <a:r>
              <a:rPr lang="en-GB" dirty="0">
                <a:solidFill>
                  <a:schemeClr val="bg1"/>
                </a:solidFill>
                <a:latin typeface="Ubuntu" panose="020B0504030602030204" pitchFamily="34" charset="0"/>
              </a:rPr>
              <a:t>a product or service. </a:t>
            </a:r>
          </a:p>
          <a:p>
            <a:pPr algn="ctr"/>
            <a:r>
              <a:rPr lang="en-GB" dirty="0">
                <a:solidFill>
                  <a:schemeClr val="bg1"/>
                </a:solidFill>
                <a:latin typeface="Ubuntu" panose="020B0504030602030204" pitchFamily="34" charset="0"/>
              </a:rPr>
              <a:t>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453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72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232855"/>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分支之間花費的時間合併代碼</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34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4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6" y="25838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074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released product changes that result in degraded service and require remediation </a:t>
            </a:r>
          </a:p>
          <a:p>
            <a:pPr algn="ctr"/>
            <a:r>
              <a:rPr lang="en-GB" dirty="0">
                <a:solidFill>
                  <a:schemeClr val="bg1"/>
                </a:solidFill>
                <a:latin typeface="Ubuntu" panose="020B0504030602030204" pitchFamily="34" charset="0"/>
              </a:rPr>
              <a:t>(e.g.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3221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2" y="2329244"/>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TextBox 33">
            <a:extLst>
              <a:ext uri="{FF2B5EF4-FFF2-40B4-BE49-F238E27FC236}">
                <a16:creationId xmlns:a16="http://schemas.microsoft.com/office/drawing/2014/main" id="{2048715B-853B-904B-A60E-FF4E092C956B}"/>
              </a:ext>
            </a:extLst>
          </p:cNvPr>
          <p:cNvSpPr txBox="1"/>
          <p:nvPr/>
        </p:nvSpPr>
        <p:spPr>
          <a:xfrm>
            <a:off x="1209609" y="4015278"/>
            <a:ext cx="5140446"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Expresses the ability of a product development organization to </a:t>
            </a:r>
          </a:p>
          <a:p>
            <a:r>
              <a:rPr lang="en-GB" sz="1200" dirty="0">
                <a:solidFill>
                  <a:schemeClr val="bg1">
                    <a:lumMod val="50000"/>
                  </a:schemeClr>
                </a:solidFill>
                <a:latin typeface="Ubuntu" panose="020B0504030602030204" pitchFamily="34" charset="0"/>
              </a:rPr>
              <a:t>deliver new capabilities that might better meet customer needs</a:t>
            </a:r>
            <a:endParaRPr lang="en-NL" sz="1200" dirty="0">
              <a:solidFill>
                <a:schemeClr val="bg1">
                  <a:lumMod val="50000"/>
                </a:schemeClr>
              </a:solidFill>
              <a:latin typeface="Ubuntu" panose="020B0504030602030204" pitchFamily="34" charset="0"/>
            </a:endParaRP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創新能力</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1325831" y="2344162"/>
            <a:ext cx="4852611"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展現組織提供可能更好地滿足客戶需求的新功能的有效性。</a:t>
            </a:r>
          </a:p>
        </p:txBody>
      </p:sp>
      <p:sp>
        <p:nvSpPr>
          <p:cNvPr id="31" name="TextBox 30">
            <a:extLst>
              <a:ext uri="{FF2B5EF4-FFF2-40B4-BE49-F238E27FC236}">
                <a16:creationId xmlns:a16="http://schemas.microsoft.com/office/drawing/2014/main" id="{F8D09A4F-261A-7D46-B72E-9B0293625D4F}"/>
              </a:ext>
            </a:extLst>
          </p:cNvPr>
          <p:cNvSpPr txBox="1"/>
          <p:nvPr/>
        </p:nvSpPr>
        <p:spPr>
          <a:xfrm>
            <a:off x="1774272" y="2589552"/>
            <a:ext cx="3719827" cy="1107996"/>
          </a:xfrm>
          <a:prstGeom prst="rect">
            <a:avLst/>
          </a:prstGeom>
          <a:noFill/>
        </p:spPr>
        <p:txBody>
          <a:bodyPr wrap="square" rtlCol="0">
            <a:spAutoFit/>
          </a:bodyPr>
          <a:lstStyle/>
          <a:p>
            <a:pPr algn="ctr"/>
            <a:r>
              <a:rPr lang="en-NL" sz="6600" dirty="0">
                <a:latin typeface="Marvel" pitchFamily="2" charset="0"/>
              </a:rPr>
              <a:t>ABILITY TO </a:t>
            </a:r>
          </a:p>
        </p:txBody>
      </p:sp>
      <p:sp>
        <p:nvSpPr>
          <p:cNvPr id="32" name="TextBox 31">
            <a:extLst>
              <a:ext uri="{FF2B5EF4-FFF2-40B4-BE49-F238E27FC236}">
                <a16:creationId xmlns:a16="http://schemas.microsoft.com/office/drawing/2014/main" id="{884B6280-C564-3343-B944-823E181E5BFE}"/>
              </a:ext>
            </a:extLst>
          </p:cNvPr>
          <p:cNvSpPr txBox="1"/>
          <p:nvPr/>
        </p:nvSpPr>
        <p:spPr>
          <a:xfrm>
            <a:off x="2742969" y="3214457"/>
            <a:ext cx="3042434" cy="1107996"/>
          </a:xfrm>
          <a:prstGeom prst="rect">
            <a:avLst/>
          </a:prstGeom>
          <a:noFill/>
        </p:spPr>
        <p:txBody>
          <a:bodyPr wrap="square" rtlCol="0">
            <a:spAutoFit/>
          </a:bodyPr>
          <a:lstStyle/>
          <a:p>
            <a:r>
              <a:rPr lang="en-NL" sz="6600" dirty="0">
                <a:latin typeface="Marvel" pitchFamily="2" charset="0"/>
              </a:rPr>
              <a:t>INNOVATE</a:t>
            </a:r>
          </a:p>
        </p:txBody>
      </p:sp>
    </p:spTree>
    <p:extLst>
      <p:ext uri="{BB962C8B-B14F-4D97-AF65-F5344CB8AC3E}">
        <p14:creationId xmlns:p14="http://schemas.microsoft.com/office/powerpoint/2010/main" val="2848589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758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0" y="2893050"/>
            <a:ext cx="69930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21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1" y="2893050"/>
            <a:ext cx="6993042"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004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283275" y="1078775"/>
            <a:ext cx="6993068" cy="2696820"/>
            <a:chOff x="283275" y="1078775"/>
            <a:chExt cx="6993068"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283300" y="107877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283275" y="2944598"/>
              <a:ext cx="6993048"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283280" y="236360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283295" y="1780670"/>
              <a:ext cx="6993048"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65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sp>
        <p:nvSpPr>
          <p:cNvPr id="35" name="TextBox 34">
            <a:extLst>
              <a:ext uri="{FF2B5EF4-FFF2-40B4-BE49-F238E27FC236}">
                <a16:creationId xmlns:a16="http://schemas.microsoft.com/office/drawing/2014/main" id="{7D8DF45F-43EB-A040-9FF2-DBEBB2A59C73}"/>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a:t>
            </a:r>
            <a:r>
              <a:rPr lang="zh-TW" altLang="en-US" sz="2000" b="1" dirty="0">
                <a:latin typeface="Ubuntu" panose="020B0504030602030204" pitchFamily="34" charset="0"/>
              </a:rPr>
              <a:t>建議的備忘單</a:t>
            </a:r>
            <a:endParaRPr lang="en-NL" sz="2000" dirty="0">
              <a:latin typeface="Ubuntu" panose="020B0504030602030204" pitchFamily="34" charset="0"/>
            </a:endParaRPr>
          </a:p>
        </p:txBody>
      </p:sp>
      <p:pic>
        <p:nvPicPr>
          <p:cNvPr id="36" name="Picture 35">
            <a:extLst>
              <a:ext uri="{FF2B5EF4-FFF2-40B4-BE49-F238E27FC236}">
                <a16:creationId xmlns:a16="http://schemas.microsoft.com/office/drawing/2014/main" id="{9ED27CDA-720C-C54C-9AD0-5E8E240F9FFD}"/>
              </a:ext>
            </a:extLst>
          </p:cNvPr>
          <p:cNvPicPr>
            <a:picLocks noChangeAspect="1"/>
          </p:cNvPicPr>
          <p:nvPr/>
        </p:nvPicPr>
        <p:blipFill>
          <a:blip r:embed="rId3"/>
          <a:stretch>
            <a:fillRect/>
          </a:stretch>
        </p:blipFill>
        <p:spPr>
          <a:xfrm>
            <a:off x="4966765" y="709953"/>
            <a:ext cx="2533228" cy="1486714"/>
          </a:xfrm>
          <a:prstGeom prst="rect">
            <a:avLst/>
          </a:prstGeom>
        </p:spPr>
      </p:pic>
      <p:pic>
        <p:nvPicPr>
          <p:cNvPr id="37" name="Picture 36">
            <a:extLst>
              <a:ext uri="{FF2B5EF4-FFF2-40B4-BE49-F238E27FC236}">
                <a16:creationId xmlns:a16="http://schemas.microsoft.com/office/drawing/2014/main" id="{FBB1241F-EA3F-B74F-ABFD-4F6D30B44B45}"/>
              </a:ext>
            </a:extLst>
          </p:cNvPr>
          <p:cNvPicPr>
            <a:picLocks noChangeAspect="1"/>
          </p:cNvPicPr>
          <p:nvPr/>
        </p:nvPicPr>
        <p:blipFill>
          <a:blip r:embed="rId4"/>
          <a:stretch>
            <a:fillRect/>
          </a:stretch>
        </p:blipFill>
        <p:spPr>
          <a:xfrm>
            <a:off x="4969939" y="2196665"/>
            <a:ext cx="2530054" cy="1248272"/>
          </a:xfrm>
          <a:prstGeom prst="rect">
            <a:avLst/>
          </a:prstGeom>
        </p:spPr>
      </p:pic>
      <p:grpSp>
        <p:nvGrpSpPr>
          <p:cNvPr id="38" name="Group 37">
            <a:extLst>
              <a:ext uri="{FF2B5EF4-FFF2-40B4-BE49-F238E27FC236}">
                <a16:creationId xmlns:a16="http://schemas.microsoft.com/office/drawing/2014/main" id="{A3359D54-4BF1-004E-8495-2F6BC513395E}"/>
              </a:ext>
            </a:extLst>
          </p:cNvPr>
          <p:cNvGrpSpPr/>
          <p:nvPr/>
        </p:nvGrpSpPr>
        <p:grpSpPr>
          <a:xfrm>
            <a:off x="102708" y="709952"/>
            <a:ext cx="2409004" cy="4139457"/>
            <a:chOff x="102708" y="709952"/>
            <a:chExt cx="2409004" cy="4139457"/>
          </a:xfrm>
        </p:grpSpPr>
        <p:pic>
          <p:nvPicPr>
            <p:cNvPr id="39" name="Picture 38">
              <a:extLst>
                <a:ext uri="{FF2B5EF4-FFF2-40B4-BE49-F238E27FC236}">
                  <a16:creationId xmlns:a16="http://schemas.microsoft.com/office/drawing/2014/main" id="{0A3C6C0B-6185-DE41-9192-73B42D038929}"/>
                </a:ext>
              </a:extLst>
            </p:cNvPr>
            <p:cNvPicPr>
              <a:picLocks noChangeAspect="1"/>
            </p:cNvPicPr>
            <p:nvPr/>
          </p:nvPicPr>
          <p:blipFill>
            <a:blip r:embed="rId5"/>
            <a:stretch>
              <a:fillRect/>
            </a:stretch>
          </p:blipFill>
          <p:spPr>
            <a:xfrm>
              <a:off x="102708" y="3983119"/>
              <a:ext cx="2406361" cy="866290"/>
            </a:xfrm>
            <a:prstGeom prst="rect">
              <a:avLst/>
            </a:prstGeom>
          </p:spPr>
        </p:pic>
        <p:pic>
          <p:nvPicPr>
            <p:cNvPr id="40" name="Picture 39">
              <a:extLst>
                <a:ext uri="{FF2B5EF4-FFF2-40B4-BE49-F238E27FC236}">
                  <a16:creationId xmlns:a16="http://schemas.microsoft.com/office/drawing/2014/main" id="{36FF11C1-8B2E-7048-BFE9-FEA24E321D84}"/>
                </a:ext>
              </a:extLst>
            </p:cNvPr>
            <p:cNvPicPr>
              <a:picLocks noChangeAspect="1"/>
            </p:cNvPicPr>
            <p:nvPr/>
          </p:nvPicPr>
          <p:blipFill>
            <a:blip r:embed="rId6"/>
            <a:stretch>
              <a:fillRect/>
            </a:stretch>
          </p:blipFill>
          <p:spPr>
            <a:xfrm>
              <a:off x="107310" y="709952"/>
              <a:ext cx="2404402" cy="3290023"/>
            </a:xfrm>
            <a:prstGeom prst="rect">
              <a:avLst/>
            </a:prstGeom>
          </p:spPr>
        </p:pic>
      </p:grpSp>
      <p:grpSp>
        <p:nvGrpSpPr>
          <p:cNvPr id="41" name="Group 40">
            <a:extLst>
              <a:ext uri="{FF2B5EF4-FFF2-40B4-BE49-F238E27FC236}">
                <a16:creationId xmlns:a16="http://schemas.microsoft.com/office/drawing/2014/main" id="{B55FD867-8CE7-744D-9403-81DBF6ADBB97}"/>
              </a:ext>
            </a:extLst>
          </p:cNvPr>
          <p:cNvGrpSpPr/>
          <p:nvPr/>
        </p:nvGrpSpPr>
        <p:grpSpPr>
          <a:xfrm>
            <a:off x="2549328" y="703837"/>
            <a:ext cx="2407475" cy="3994283"/>
            <a:chOff x="2549328" y="703837"/>
            <a:chExt cx="2407475" cy="3994283"/>
          </a:xfrm>
        </p:grpSpPr>
        <p:pic>
          <p:nvPicPr>
            <p:cNvPr id="42" name="Picture 41">
              <a:extLst>
                <a:ext uri="{FF2B5EF4-FFF2-40B4-BE49-F238E27FC236}">
                  <a16:creationId xmlns:a16="http://schemas.microsoft.com/office/drawing/2014/main" id="{ED0AFBED-F574-6C40-AB2B-2133F43CEFBE}"/>
                </a:ext>
              </a:extLst>
            </p:cNvPr>
            <p:cNvPicPr>
              <a:picLocks noChangeAspect="1"/>
            </p:cNvPicPr>
            <p:nvPr/>
          </p:nvPicPr>
          <p:blipFill>
            <a:blip r:embed="rId7"/>
            <a:stretch>
              <a:fillRect/>
            </a:stretch>
          </p:blipFill>
          <p:spPr>
            <a:xfrm>
              <a:off x="2550149" y="703837"/>
              <a:ext cx="2406654" cy="2319285"/>
            </a:xfrm>
            <a:prstGeom prst="rect">
              <a:avLst/>
            </a:prstGeom>
          </p:spPr>
        </p:pic>
        <p:pic>
          <p:nvPicPr>
            <p:cNvPr id="43" name="Picture 42">
              <a:extLst>
                <a:ext uri="{FF2B5EF4-FFF2-40B4-BE49-F238E27FC236}">
                  <a16:creationId xmlns:a16="http://schemas.microsoft.com/office/drawing/2014/main" id="{17366B48-B77D-1D44-A416-9638742BD85E}"/>
                </a:ext>
              </a:extLst>
            </p:cNvPr>
            <p:cNvPicPr>
              <a:picLocks noChangeAspect="1"/>
            </p:cNvPicPr>
            <p:nvPr/>
          </p:nvPicPr>
          <p:blipFill>
            <a:blip r:embed="rId8"/>
            <a:stretch>
              <a:fillRect/>
            </a:stretch>
          </p:blipFill>
          <p:spPr>
            <a:xfrm>
              <a:off x="2549328" y="3015437"/>
              <a:ext cx="2404402" cy="1682683"/>
            </a:xfrm>
            <a:prstGeom prst="rect">
              <a:avLst/>
            </a:prstGeom>
          </p:spPr>
        </p:pic>
      </p:grpSp>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76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15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00D1D70-D204-BF4A-9602-567DB820D549}"/>
              </a:ext>
            </a:extLst>
          </p:cNvPr>
          <p:cNvSpPr/>
          <p:nvPr/>
        </p:nvSpPr>
        <p:spPr>
          <a:xfrm>
            <a:off x="-1"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DA842025-A047-8846-9CCB-E08050201251}"/>
              </a:ext>
            </a:extLst>
          </p:cNvPr>
          <p:cNvSpPr/>
          <p:nvPr/>
        </p:nvSpPr>
        <p:spPr>
          <a:xfrm>
            <a:off x="654576" y="629685"/>
            <a:ext cx="6326488" cy="3992292"/>
          </a:xfrm>
          <a:prstGeom prst="rect">
            <a:avLst/>
          </a:prstGeom>
          <a:blipFill>
            <a:blip r:embed="rId2"/>
            <a:stretch>
              <a:fillRect/>
            </a:stretch>
          </a:blip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CEF5895-CE02-491E-B177-225424A65A3C}"/>
                  </a:ext>
                </a:extLst>
              </p14:cNvPr>
              <p14:cNvContentPartPr/>
              <p14:nvPr/>
            </p14:nvContentPartPr>
            <p14:xfrm>
              <a:off x="1426583" y="647501"/>
              <a:ext cx="6840" cy="13320"/>
            </p14:xfrm>
          </p:contentPart>
        </mc:Choice>
        <mc:Fallback xmlns="">
          <p:pic>
            <p:nvPicPr>
              <p:cNvPr id="2" name="Ink 1">
                <a:extLst>
                  <a:ext uri="{FF2B5EF4-FFF2-40B4-BE49-F238E27FC236}">
                    <a16:creationId xmlns:a16="http://schemas.microsoft.com/office/drawing/2014/main" id="{BCEF5895-CE02-491E-B177-225424A65A3C}"/>
                  </a:ext>
                </a:extLst>
              </p:cNvPr>
              <p:cNvPicPr/>
              <p:nvPr/>
            </p:nvPicPr>
            <p:blipFill>
              <a:blip r:embed="rId4"/>
              <a:stretch>
                <a:fillRect/>
              </a:stretch>
            </p:blipFill>
            <p:spPr>
              <a:xfrm>
                <a:off x="1417583" y="638501"/>
                <a:ext cx="24480" cy="30960"/>
              </a:xfrm>
              <a:prstGeom prst="rect">
                <a:avLst/>
              </a:prstGeom>
            </p:spPr>
          </p:pic>
        </mc:Fallback>
      </mc:AlternateContent>
      <p:sp>
        <p:nvSpPr>
          <p:cNvPr id="17" name="Oval 16">
            <a:extLst>
              <a:ext uri="{FF2B5EF4-FFF2-40B4-BE49-F238E27FC236}">
                <a16:creationId xmlns:a16="http://schemas.microsoft.com/office/drawing/2014/main" id="{CB22E5B2-FA17-4B48-B310-B555E9419D05}"/>
              </a:ext>
            </a:extLst>
          </p:cNvPr>
          <p:cNvSpPr/>
          <p:nvPr/>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Oval 17">
            <a:extLst>
              <a:ext uri="{FF2B5EF4-FFF2-40B4-BE49-F238E27FC236}">
                <a16:creationId xmlns:a16="http://schemas.microsoft.com/office/drawing/2014/main" id="{A98BCC1F-2516-0641-ACED-473982C4D4A6}"/>
              </a:ext>
            </a:extLst>
          </p:cNvPr>
          <p:cNvSpPr/>
          <p:nvPr/>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Oval 18">
            <a:extLst>
              <a:ext uri="{FF2B5EF4-FFF2-40B4-BE49-F238E27FC236}">
                <a16:creationId xmlns:a16="http://schemas.microsoft.com/office/drawing/2014/main" id="{7245A372-1A6E-B748-8D2B-273DBD603BC2}"/>
              </a:ext>
            </a:extLst>
          </p:cNvPr>
          <p:cNvSpPr/>
          <p:nvPr/>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Oval 19">
            <a:extLst>
              <a:ext uri="{FF2B5EF4-FFF2-40B4-BE49-F238E27FC236}">
                <a16:creationId xmlns:a16="http://schemas.microsoft.com/office/drawing/2014/main" id="{C15B015A-14B7-254B-8260-ECA2B725362D}"/>
              </a:ext>
            </a:extLst>
          </p:cNvPr>
          <p:cNvSpPr/>
          <p:nvPr/>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Oval 20">
            <a:extLst>
              <a:ext uri="{FF2B5EF4-FFF2-40B4-BE49-F238E27FC236}">
                <a16:creationId xmlns:a16="http://schemas.microsoft.com/office/drawing/2014/main" id="{E5BFBD28-2840-F048-B334-97AD5F8308FD}"/>
              </a:ext>
            </a:extLst>
          </p:cNvPr>
          <p:cNvSpPr/>
          <p:nvPr/>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Oval 21">
            <a:extLst>
              <a:ext uri="{FF2B5EF4-FFF2-40B4-BE49-F238E27FC236}">
                <a16:creationId xmlns:a16="http://schemas.microsoft.com/office/drawing/2014/main" id="{9D730787-7DEA-9F4E-B44A-D157DAD54A64}"/>
              </a:ext>
            </a:extLst>
          </p:cNvPr>
          <p:cNvSpPr/>
          <p:nvPr/>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ECA91956-9974-F341-8972-1220C4D250F4}"/>
              </a:ext>
            </a:extLst>
          </p:cNvPr>
          <p:cNvSpPr/>
          <p:nvPr/>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233A7C0-8064-F14C-B970-177190F6A48A}"/>
              </a:ext>
            </a:extLst>
          </p:cNvPr>
          <p:cNvSpPr/>
          <p:nvPr/>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15BB55B-2D0F-984C-B8F6-6220CB2433DB}"/>
              </a:ext>
            </a:extLst>
          </p:cNvPr>
          <p:cNvSpPr/>
          <p:nvPr/>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FB3BFDC5-8DCA-1648-A952-401D5F4F1B5B}"/>
              </a:ext>
            </a:extLst>
          </p:cNvPr>
          <p:cNvSpPr/>
          <p:nvPr/>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BEDF8339-A069-9444-95F6-AC27AB77D2DB}"/>
              </a:ext>
            </a:extLst>
          </p:cNvPr>
          <p:cNvSpPr/>
          <p:nvPr/>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B416932-3C92-C244-B477-4F0E3EF33021}"/>
              </a:ext>
            </a:extLst>
          </p:cNvPr>
          <p:cNvSpPr/>
          <p:nvPr/>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AFA26D1F-2D34-8645-8A32-D647AFBDBC8A}"/>
              </a:ext>
            </a:extLst>
          </p:cNvPr>
          <p:cNvSpPr/>
          <p:nvPr/>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5093D3F0-E97A-A344-A8BB-BE7CDB2E2253}"/>
              </a:ext>
            </a:extLst>
          </p:cNvPr>
          <p:cNvSpPr/>
          <p:nvPr/>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07F2B14F-5715-224A-BC8F-BD60FCFF1F5A}"/>
              </a:ext>
            </a:extLst>
          </p:cNvPr>
          <p:cNvSpPr txBox="1"/>
          <p:nvPr/>
        </p:nvSpPr>
        <p:spPr>
          <a:xfrm>
            <a:off x="1054151" y="2915189"/>
            <a:ext cx="5451371" cy="1107996"/>
          </a:xfrm>
          <a:prstGeom prst="rect">
            <a:avLst/>
          </a:prstGeom>
          <a:noFill/>
        </p:spPr>
        <p:txBody>
          <a:bodyPr wrap="square" rtlCol="0">
            <a:spAutoFit/>
          </a:bodyPr>
          <a:lstStyle/>
          <a:p>
            <a:pPr algn="ctr"/>
            <a:r>
              <a:rPr lang="en-CA" sz="6600" dirty="0">
                <a:latin typeface="Marvel" pitchFamily="2" charset="0"/>
              </a:rPr>
              <a:t>UNREALIZED VALUE</a:t>
            </a:r>
          </a:p>
        </p:txBody>
      </p:sp>
      <p:sp>
        <p:nvSpPr>
          <p:cNvPr id="34" name="TextBox 33">
            <a:extLst>
              <a:ext uri="{FF2B5EF4-FFF2-40B4-BE49-F238E27FC236}">
                <a16:creationId xmlns:a16="http://schemas.microsoft.com/office/drawing/2014/main" id="{2048715B-853B-904B-A60E-FF4E092C956B}"/>
              </a:ext>
            </a:extLst>
          </p:cNvPr>
          <p:cNvSpPr txBox="1"/>
          <p:nvPr/>
        </p:nvSpPr>
        <p:spPr>
          <a:xfrm>
            <a:off x="1021355" y="3772388"/>
            <a:ext cx="5516958" cy="461665"/>
          </a:xfrm>
          <a:prstGeom prst="rect">
            <a:avLst/>
          </a:prstGeom>
          <a:noFill/>
        </p:spPr>
        <p:txBody>
          <a:bodyPr wrap="none" rtlCol="0">
            <a:spAutoFit/>
          </a:bodyPr>
          <a:lstStyle/>
          <a:p>
            <a:pPr algn="ctr"/>
            <a:r>
              <a:rPr lang="en-GB" sz="1200" dirty="0">
                <a:solidFill>
                  <a:schemeClr val="bg1">
                    <a:lumMod val="50000"/>
                  </a:schemeClr>
                </a:solidFill>
                <a:latin typeface="Ubuntu" panose="020B0504030602030204" pitchFamily="34" charset="0"/>
              </a:rPr>
              <a:t>Suggests the potential future value that could be realized </a:t>
            </a:r>
          </a:p>
          <a:p>
            <a:pPr algn="ctr"/>
            <a:r>
              <a:rPr lang="en-GB" sz="1200" dirty="0">
                <a:solidFill>
                  <a:schemeClr val="bg1">
                    <a:lumMod val="50000"/>
                  </a:schemeClr>
                </a:solidFill>
                <a:latin typeface="Ubuntu" panose="020B0504030602030204" pitchFamily="34" charset="0"/>
              </a:rPr>
              <a:t>if the organization could perfectly meet the needs of all potential customers</a:t>
            </a:r>
          </a:p>
        </p:txBody>
      </p:sp>
      <p:sp>
        <p:nvSpPr>
          <p:cNvPr id="35" name="TextBox 34">
            <a:extLst>
              <a:ext uri="{FF2B5EF4-FFF2-40B4-BE49-F238E27FC236}">
                <a16:creationId xmlns:a16="http://schemas.microsoft.com/office/drawing/2014/main" id="{06E97BD3-6E3C-8B4B-BC75-F37D02362AC0}"/>
              </a:ext>
            </a:extLst>
          </p:cNvPr>
          <p:cNvSpPr txBox="1"/>
          <p:nvPr/>
        </p:nvSpPr>
        <p:spPr>
          <a:xfrm>
            <a:off x="1092132" y="1033773"/>
            <a:ext cx="5451371" cy="1323439"/>
          </a:xfrm>
          <a:prstGeom prst="rect">
            <a:avLst/>
          </a:prstGeom>
          <a:noFill/>
        </p:spPr>
        <p:txBody>
          <a:bodyPr wrap="square" rtlCol="0">
            <a:spAutoFit/>
          </a:bodyPr>
          <a:lstStyle/>
          <a:p>
            <a:pPr algn="ctr"/>
            <a:r>
              <a:rPr lang="zh-TW" altLang="en-US" sz="8000" b="1" dirty="0">
                <a:latin typeface="Noto Sans Mono CJK TC Bold" panose="020B0500000000000000" pitchFamily="34" charset="-128"/>
                <a:ea typeface="Noto Sans Mono CJK TC Bold" panose="020B0500000000000000" pitchFamily="34" charset="-128"/>
              </a:rPr>
              <a:t>未實現價值</a:t>
            </a:r>
            <a:endParaRPr lang="en-NL" sz="8000" b="1" dirty="0">
              <a:latin typeface="Noto Sans Mono CJK TC Bold" panose="020B0500000000000000" pitchFamily="34" charset="-128"/>
              <a:ea typeface="Noto Sans Mono CJK TC Bold" panose="020B0500000000000000" pitchFamily="34" charset="-128"/>
            </a:endParaRPr>
          </a:p>
        </p:txBody>
      </p:sp>
      <p:sp>
        <p:nvSpPr>
          <p:cNvPr id="36" name="TextBox 35">
            <a:extLst>
              <a:ext uri="{FF2B5EF4-FFF2-40B4-BE49-F238E27FC236}">
                <a16:creationId xmlns:a16="http://schemas.microsoft.com/office/drawing/2014/main" id="{8228B323-5442-A046-AF8B-A151799FBD48}"/>
              </a:ext>
            </a:extLst>
          </p:cNvPr>
          <p:cNvSpPr txBox="1"/>
          <p:nvPr/>
        </p:nvSpPr>
        <p:spPr>
          <a:xfrm>
            <a:off x="966755" y="2344162"/>
            <a:ext cx="5570757" cy="307777"/>
          </a:xfrm>
          <a:prstGeom prst="rect">
            <a:avLst/>
          </a:prstGeom>
          <a:noFill/>
        </p:spPr>
        <p:txBody>
          <a:bodyPr wrap="none" rtlCol="0">
            <a:spAutoFit/>
          </a:bodyPr>
          <a:lstStyle/>
          <a:p>
            <a:pPr algn="ctr"/>
            <a:r>
              <a:rPr lang="zh-TW" altLang="en-US" sz="1400" dirty="0">
                <a:solidFill>
                  <a:schemeClr val="bg1">
                    <a:lumMod val="50000"/>
                  </a:schemeClr>
                </a:solidFill>
                <a:latin typeface="Noto Sans Mono CJK TC Regular" panose="020B0500000000000000" pitchFamily="34" charset="-128"/>
                <a:ea typeface="Noto Sans Mono CJK TC Regular" panose="020B0500000000000000" pitchFamily="34" charset="-128"/>
              </a:rPr>
              <a:t>當組織滿足所有潛在客戶或使用者的需求時可以實現的潛在未來價值</a:t>
            </a:r>
          </a:p>
        </p:txBody>
      </p:sp>
    </p:spTree>
    <p:extLst>
      <p:ext uri="{BB962C8B-B14F-4D97-AF65-F5344CB8AC3E}">
        <p14:creationId xmlns:p14="http://schemas.microsoft.com/office/powerpoint/2010/main" val="68485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1137</TotalTime>
  <Words>2528</Words>
  <Application>Microsoft Macintosh PowerPoint</Application>
  <PresentationFormat>Custom</PresentationFormat>
  <Paragraphs>229</Paragraphs>
  <Slides>78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Noto Sans Mono CJK TC Bold</vt:lpstr>
      <vt:lpstr>Ubuntu Light</vt:lpstr>
      <vt:lpstr>Noto Sans Mono CJK TC Regular</vt:lpstr>
      <vt:lpstr>Marvel</vt:lpstr>
      <vt:lpstr>Ubuntu</vt:lpstr>
      <vt:lpstr>Calibri</vt:lpstr>
      <vt:lpstr>WLM Carton</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514</cp:revision>
  <cp:lastPrinted>2020-12-15T18:03:59Z</cp:lastPrinted>
  <dcterms:created xsi:type="dcterms:W3CDTF">2020-03-02T18:23:14Z</dcterms:created>
  <dcterms:modified xsi:type="dcterms:W3CDTF">2021-01-18T06:43:55Z</dcterms:modified>
</cp:coreProperties>
</file>